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79" r:id="rId16"/>
    <p:sldId id="280" r:id="rId17"/>
    <p:sldId id="281" r:id="rId18"/>
    <p:sldId id="270" r:id="rId19"/>
    <p:sldId id="271" r:id="rId20"/>
    <p:sldId id="272" r:id="rId21"/>
    <p:sldId id="269" r:id="rId22"/>
    <p:sldId id="286" r:id="rId23"/>
    <p:sldId id="263" r:id="rId24"/>
    <p:sldId id="262" r:id="rId25"/>
    <p:sldId id="287" r:id="rId26"/>
    <p:sldId id="274" r:id="rId27"/>
    <p:sldId id="277" r:id="rId28"/>
    <p:sldId id="283" r:id="rId29"/>
    <p:sldId id="288" r:id="rId30"/>
    <p:sldId id="284" r:id="rId31"/>
    <p:sldId id="282" r:id="rId32"/>
    <p:sldId id="289" r:id="rId33"/>
    <p:sldId id="273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0" autoAdjust="0"/>
    <p:restoredTop sz="94609" autoAdjust="0"/>
  </p:normalViewPr>
  <p:slideViewPr>
    <p:cSldViewPr snapToGrid="0">
      <p:cViewPr varScale="1">
        <p:scale>
          <a:sx n="104" d="100"/>
          <a:sy n="104" d="100"/>
        </p:scale>
        <p:origin x="114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19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330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5819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20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8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2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790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65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59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357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9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3499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96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99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5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05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09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45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10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2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54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3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8834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268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89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9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957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484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657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62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16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22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83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4327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93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09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66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91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5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67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935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877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117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96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9EB6-1BF9-493B-8C95-8294477D7519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8875C-3E8F-41E6-820B-64D44D3864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441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8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3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A165-58AD-4381-A18C-2FC7C56F0E6C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29/2/2024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A0E6-370A-46E5-80D4-4500BC5A08D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3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ΑΣΤΙΚΟ ΠΡΑΣΙΝΟ ΚΑΙ ΚΛΙΜΑΤΙΚΕΣ ΠΡΟΚΛΗΣΕΙΣ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662545" y="3768293"/>
            <a:ext cx="9144000" cy="1071562"/>
          </a:xfrm>
        </p:spPr>
        <p:txBody>
          <a:bodyPr/>
          <a:lstStyle/>
          <a:p>
            <a:r>
              <a:rPr lang="el-GR" dirty="0" err="1" smtClean="0"/>
              <a:t>Δρ</a:t>
            </a:r>
            <a:r>
              <a:rPr lang="el-GR" dirty="0" smtClean="0"/>
              <a:t> Γεώργιος Καρέτσος, Δασολόγος</a:t>
            </a:r>
          </a:p>
          <a:p>
            <a:r>
              <a:rPr lang="el-GR" smtClean="0"/>
              <a:t>Τέως </a:t>
            </a:r>
            <a:r>
              <a:rPr lang="el-GR" dirty="0" smtClean="0"/>
              <a:t>Ερευνητής του ΕΛΓΟ ΔΗΜΗΤΡΑ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85" y="125926"/>
            <a:ext cx="1353429" cy="132294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2" y="248955"/>
            <a:ext cx="1798476" cy="129856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320074"/>
            <a:ext cx="8669263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32" y="592504"/>
            <a:ext cx="2737341" cy="234106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86" y="3447138"/>
            <a:ext cx="3593996" cy="324176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128" y="0"/>
            <a:ext cx="4419647" cy="925855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3860097" y="733246"/>
            <a:ext cx="83319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Μεσογειακό κλίμα με θερμά και ξηρά </a:t>
            </a:r>
            <a:r>
              <a:rPr lang="el-GR" sz="2800" dirty="0" smtClean="0"/>
              <a:t>καλοκαίρια </a:t>
            </a:r>
            <a:r>
              <a:rPr lang="el-GR" sz="2800" dirty="0"/>
              <a:t>σχεδόν </a:t>
            </a:r>
            <a:r>
              <a:rPr lang="el-GR" sz="2800" dirty="0" smtClean="0"/>
              <a:t>άνυδρα</a:t>
            </a:r>
          </a:p>
          <a:p>
            <a:endParaRPr lang="el-G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Ελαφρώς θερμότερες συνθήκες, σε σύγκριση με παλαιότερα, κυρίως το καλοκαίρι και το </a:t>
            </a:r>
            <a:r>
              <a:rPr lang="el-GR" sz="2800" dirty="0" smtClean="0"/>
              <a:t>φθινόπωρο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l-G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Πολύ σημαντική αύξηση των ελάχιστων θερμοκρασιών </a:t>
            </a:r>
            <a:r>
              <a:rPr lang="el-GR" sz="2800" dirty="0" smtClean="0"/>
              <a:t>νύχτας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l-G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Μη σημαντική διαφοροποίηση της </a:t>
            </a:r>
            <a:r>
              <a:rPr lang="el-GR" sz="2800" dirty="0" smtClean="0"/>
              <a:t>σχετικής υγρασίας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l-G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 smtClean="0"/>
              <a:t>Οι </a:t>
            </a:r>
            <a:r>
              <a:rPr lang="el-GR" sz="2800" dirty="0"/>
              <a:t>παραπάνω μεταβολές αυξάνουν την υδατική καταπόνηση της βλάστησης</a:t>
            </a:r>
          </a:p>
        </p:txBody>
      </p:sp>
    </p:spTree>
    <p:extLst>
      <p:ext uri="{BB962C8B-B14F-4D97-AF65-F5344CB8AC3E}">
        <p14:creationId xmlns:p14="http://schemas.microsoft.com/office/powerpoint/2010/main" val="36590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60" y="1310250"/>
            <a:ext cx="9144793" cy="513937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38" y="1825130"/>
            <a:ext cx="3261643" cy="8779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37" y="506786"/>
            <a:ext cx="748044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30476" y="451040"/>
            <a:ext cx="10905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l-GR" sz="3200" b="1" dirty="0">
                <a:solidFill>
                  <a:srgbClr val="88C25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Θερμοκρασίες αέρα </a:t>
            </a:r>
            <a:endParaRPr lang="el-GR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/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μετρούμενες από </a:t>
            </a:r>
            <a:r>
              <a:rPr lang="el-GR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θερμόμετρα χωρίς κλωβό προστασίας</a:t>
            </a:r>
            <a:endParaRPr lang="el-GR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046" y="189430"/>
            <a:ext cx="3495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Επιπλέον μετρήσαμε…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4" name="Σύννεφο 3"/>
          <p:cNvSpPr/>
          <p:nvPr/>
        </p:nvSpPr>
        <p:spPr>
          <a:xfrm>
            <a:off x="8411838" y="3382027"/>
            <a:ext cx="3124633" cy="1853851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8521899" y="3731235"/>
            <a:ext cx="3124634" cy="577717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kumimoji="0" lang="el-GR" sz="2400" b="1" i="0" u="none" strike="noStrike" kern="0" cap="none" spc="0" normalizeH="0" baseline="0" noProof="0" dirty="0" err="1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Θερμ</a:t>
            </a:r>
            <a:r>
              <a:rPr kumimoji="0" lang="el-GR" sz="24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αέρα 42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°C</a:t>
            </a:r>
            <a:r>
              <a:rPr kumimoji="0" lang="el-GR" sz="24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200935" y="2297939"/>
            <a:ext cx="7423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l-G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Διαφορές Θερμοκρασίας επιφάνειας και αέρα</a:t>
            </a: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82871" y="296216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l-G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°C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θάμνοι</a:t>
            </a:r>
          </a:p>
          <a:p>
            <a:pPr lvl="0" defTabSz="457200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°C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γρασίδι</a:t>
            </a:r>
          </a:p>
          <a:p>
            <a:pPr lvl="0" defTabSz="457200"/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+ 7.8 °C    επιφάνειες με πλάκες πεζοδρομίου εντός του χώρου πρασίνου</a:t>
            </a:r>
          </a:p>
          <a:p>
            <a:pPr lvl="0" defTabSz="457200"/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+ 8.7 °C    επιφάνειες με πλάκες πεζοδρομίου γύρω από τον χώρο πρασίνου</a:t>
            </a:r>
          </a:p>
          <a:p>
            <a:pPr lvl="0" defTabSz="457200"/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+ 10.8 °C  γυμνό ξηρό έδαφος</a:t>
            </a: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 °C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τσιμέντο</a:t>
            </a:r>
          </a:p>
          <a:p>
            <a:pPr lvl="0" defTabSz="4572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 °C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άσφαλτο</a:t>
            </a:r>
          </a:p>
        </p:txBody>
      </p:sp>
    </p:spTree>
    <p:extLst>
      <p:ext uri="{BB962C8B-B14F-4D97-AF65-F5344CB8AC3E}">
        <p14:creationId xmlns:p14="http://schemas.microsoft.com/office/powerpoint/2010/main" val="101880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1" y="-101861"/>
            <a:ext cx="11621710" cy="695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75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561651" y="274953"/>
            <a:ext cx="4557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kern="0" cap="all" dirty="0" smtClean="0">
                <a:solidFill>
                  <a:srgbClr val="88C25C">
                    <a:lumMod val="75000"/>
                  </a:srgbClr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ΔΙΗΘΗΣΗ</a:t>
            </a:r>
            <a:r>
              <a:rPr kumimoji="0" lang="el-GR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88C25C">
                    <a:lumMod val="75000"/>
                  </a:srgbClr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του ΝΕΡΟΥ</a:t>
            </a:r>
            <a:endParaRPr kumimoji="0" lang="el-G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741413" y="1059070"/>
            <a:ext cx="10743156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el-GR" sz="2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ακόρεστη υδραυλική αγωγιμότητα του εδάφους είναι μεγαλύτερη στις θέσεις με γρασίδι, σε σχέση με το γυμνό ξηρό έδαφος και είναι </a:t>
            </a:r>
            <a:endParaRPr lang="el-GR" sz="2400" dirty="0" smtClean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μηδενική 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στις καλυμμένες  επιφάνειας με τεχνητά υλικά</a:t>
            </a:r>
            <a:r>
              <a:rPr lang="el-GR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460054" y="3260265"/>
            <a:ext cx="11024515" cy="3023118"/>
            <a:chOff x="597782" y="3435629"/>
            <a:chExt cx="11024515" cy="3023118"/>
          </a:xfrm>
        </p:grpSpPr>
        <p:pic>
          <p:nvPicPr>
            <p:cNvPr id="5" name="Picture 2" descr="Εύβοια – Πλημμύρες: Φωτογραφίες και βίντεο από τις καταστροφές που σοκάρουν  (vids+pics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36" t="5446" r="2836" b="-2009"/>
            <a:stretch/>
          </p:blipFill>
          <p:spPr bwMode="auto">
            <a:xfrm>
              <a:off x="597782" y="3435629"/>
              <a:ext cx="5264792" cy="302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 descr="Πλημμύρες: Η Πάτρα ανάμεσα στις 10 περιοχές της χώρας που κινδυνεύουν -  Ηλεία Live! Όλες οι ειδήσεις και τα νέα της Ηλείας και της Ελλάδας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927" y="3499316"/>
              <a:ext cx="5399370" cy="2895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Ορθογώνιο 6"/>
            <p:cNvSpPr/>
            <p:nvPr/>
          </p:nvSpPr>
          <p:spPr>
            <a:xfrm>
              <a:off x="1662405" y="4404843"/>
              <a:ext cx="1567773" cy="239949"/>
            </a:xfrm>
            <a:prstGeom prst="rect">
              <a:avLst/>
            </a:prstGeom>
            <a:solidFill>
              <a:srgbClr val="DDC855"/>
            </a:solidFill>
            <a:ln w="15875" cap="flat" cmpd="sng" algn="ctr">
              <a:solidFill>
                <a:srgbClr val="DDC85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ΕΥΒΟΙΑ   </a:t>
              </a: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9281272" y="5752395"/>
              <a:ext cx="1546698" cy="291787"/>
            </a:xfrm>
            <a:prstGeom prst="rect">
              <a:avLst/>
            </a:prstGeom>
            <a:solidFill>
              <a:srgbClr val="DDC855"/>
            </a:solidFill>
            <a:ln w="15875" cap="flat" cmpd="sng" algn="ctr">
              <a:solidFill>
                <a:srgbClr val="DDC85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ΠΑΤΡΑ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91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802"/>
            <a:ext cx="5035732" cy="228619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2" y="3658730"/>
            <a:ext cx="4389500" cy="307874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" y="214192"/>
            <a:ext cx="11674852" cy="115834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513567" y="1372532"/>
            <a:ext cx="114738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Στόχος: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Εκτίμηση της φυτικής ποικιλότητας (αυτοφυή φυτά, βλάστηση) και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λήψη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αποφάσεων σχετικά με τη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διατήρησή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σκοπό την καλύτερη ποιότητα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ζωής</a:t>
            </a:r>
            <a:endParaRPr lang="el-G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Μέθοδος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Καταγραφή του πλούτου και της αφθονίας των φυτικών ειδών σε δειγματοληπτικές επιφάνειες των αστικών χώρων πρασίνου</a:t>
            </a:r>
          </a:p>
          <a:p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Δείκτες βιοποικιλότητας</a:t>
            </a:r>
          </a:p>
        </p:txBody>
      </p:sp>
    </p:spTree>
    <p:extLst>
      <p:ext uri="{BB962C8B-B14F-4D97-AF65-F5344CB8AC3E}">
        <p14:creationId xmlns:p14="http://schemas.microsoft.com/office/powerpoint/2010/main" val="13212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1" y="1319347"/>
            <a:ext cx="4824168" cy="572940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79" y="1882889"/>
            <a:ext cx="4200508" cy="48528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165" y="1121491"/>
            <a:ext cx="3261643" cy="646232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0" y="149007"/>
            <a:ext cx="11674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Εκτίμηση της βιοποικιλότητας </a:t>
            </a:r>
            <a:r>
              <a:rPr lang="el-GR" sz="2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</a:t>
            </a:r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οικολογικής ποιότητας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των αστικών χώρων πρασίνου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2634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058" y="1229871"/>
            <a:ext cx="3090940" cy="646232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6931663" y="1876103"/>
            <a:ext cx="47431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Δειγματοληψίες σε </a:t>
            </a:r>
            <a:r>
              <a:rPr lang="el-G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χώρους αστικού πρασίνου</a:t>
            </a:r>
          </a:p>
          <a:p>
            <a:pPr>
              <a:spcAft>
                <a:spcPts val="1200"/>
              </a:spcAft>
              <a:buClr>
                <a:schemeClr val="accent4">
                  <a:lumMod val="50000"/>
                </a:schemeClr>
              </a:buClr>
            </a:pPr>
            <a:endParaRPr lang="el-G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είδη δένδρων</a:t>
            </a:r>
          </a:p>
          <a:p>
            <a:pPr marL="800100" lvl="1" indent="-342900">
              <a:spcAft>
                <a:spcPts val="600"/>
              </a:spcAft>
              <a:buClr>
                <a:schemeClr val="accent4">
                  <a:lumMod val="50000"/>
                </a:schemeClr>
              </a:buClr>
              <a:buSzPct val="60000"/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αυτόχθονα</a:t>
            </a:r>
          </a:p>
          <a:p>
            <a:pPr marL="800100" lvl="1" indent="-342900">
              <a:spcAft>
                <a:spcPts val="1200"/>
              </a:spcAft>
              <a:buClr>
                <a:schemeClr val="accent4">
                  <a:lumMod val="50000"/>
                </a:schemeClr>
              </a:buClr>
              <a:buSzPct val="60000"/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αλλόχθονα</a:t>
            </a:r>
          </a:p>
          <a:p>
            <a:pPr marL="800100" lvl="1" indent="-342900">
              <a:spcAft>
                <a:spcPts val="1200"/>
              </a:spcAft>
              <a:buClr>
                <a:schemeClr val="accent4">
                  <a:lumMod val="50000"/>
                </a:schemeClr>
              </a:buClr>
              <a:buSzPct val="60000"/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εγκλιματισθέντα</a:t>
            </a:r>
            <a:endParaRPr lang="el-G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Aft>
                <a:spcPts val="1200"/>
              </a:spcAft>
              <a:buClr>
                <a:schemeClr val="accent4">
                  <a:lumMod val="50000"/>
                </a:schemeClr>
              </a:buClr>
              <a:buSzPct val="60000"/>
            </a:pPr>
            <a:endParaRPr lang="el-G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 αυτοφυή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φυτικά είδη</a:t>
            </a:r>
          </a:p>
          <a:p>
            <a:pPr marL="800100" lvl="1" indent="-342900">
              <a:spcAft>
                <a:spcPts val="600"/>
              </a:spcAft>
              <a:buClr>
                <a:schemeClr val="accent4">
                  <a:lumMod val="50000"/>
                </a:schemeClr>
              </a:buClr>
              <a:buSzPct val="60000"/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 αυτόχθονα</a:t>
            </a:r>
          </a:p>
          <a:p>
            <a:pPr marL="800100" lvl="1" indent="-342900">
              <a:spcAft>
                <a:spcPts val="1200"/>
              </a:spcAft>
              <a:buClr>
                <a:schemeClr val="accent4">
                  <a:lumMod val="50000"/>
                </a:schemeClr>
              </a:buClr>
              <a:buSzPct val="60000"/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αλλόχθονα 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553"/>
            <a:ext cx="11674852" cy="115834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09" y="912615"/>
            <a:ext cx="4487288" cy="3059903"/>
          </a:xfrm>
          <a:prstGeom prst="rect">
            <a:avLst/>
          </a:prstGeom>
          <a:effectLst/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23" y="3804933"/>
            <a:ext cx="4470274" cy="30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4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203" y="208510"/>
            <a:ext cx="2816596" cy="1286367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90701" y="242856"/>
            <a:ext cx="831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Φαινοτυπική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γενετική ανάλυση ανθεκτικών δέντρων αστικού πρασίνου </a:t>
            </a:r>
            <a:endParaRPr kumimoji="0" lang="el-GR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26301" y="1853156"/>
            <a:ext cx="1095749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4125" lvl="0" indent="-1254125" algn="ctr" defTabSz="457200">
              <a:spcBef>
                <a:spcPts val="1000"/>
              </a:spcBef>
              <a:buClr>
                <a:srgbClr val="A53010"/>
              </a:buClr>
            </a:pPr>
            <a:r>
              <a:rPr lang="el-GR" sz="2400" b="1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Στόχος</a:t>
            </a:r>
            <a:r>
              <a:rPr lang="en-US" sz="2400" b="1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el-GR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πιλογή </a:t>
            </a:r>
            <a:r>
              <a:rPr lang="el-GR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άριστων φαινοτύπων ανθεκτικών στις περιβαλλοντικές καταπονήσεις για χρήση σε αστικούς </a:t>
            </a:r>
            <a:r>
              <a:rPr lang="el-GR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χώρους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el-G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Μέθοδος</a:t>
            </a:r>
            <a:endParaRPr lang="el-G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Συνδυαστική ανάλυση των δένδρων που δείχνουν </a:t>
            </a:r>
            <a:r>
              <a:rPr lang="el-GR" sz="2400" dirty="0" err="1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φαινοτυπικές</a:t>
            </a: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διαφορές σε περιβαλλοντικές καταπονήσεις (ανθεκτικά –ευαίσθητα</a:t>
            </a:r>
            <a:r>
              <a:rPr lang="el-GR" sz="2400" dirty="0" smtClean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Ø"/>
            </a:pPr>
            <a:endParaRPr lang="el-GR" sz="2400" dirty="0">
              <a:solidFill>
                <a:srgbClr val="92AA4C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Καταγραφή </a:t>
            </a:r>
            <a:r>
              <a:rPr lang="el-GR" sz="2400" dirty="0" err="1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μορφομετρικών</a:t>
            </a: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διαφορών σε αύξηση, διαστάσεις φύλλου κ.λπ</a:t>
            </a:r>
            <a:r>
              <a:rPr lang="el-GR" sz="2400" dirty="0" smtClean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Ø"/>
            </a:pPr>
            <a:endParaRPr lang="el-GR" sz="2400" dirty="0">
              <a:solidFill>
                <a:srgbClr val="92AA4C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Δημιουργία </a:t>
            </a:r>
            <a:r>
              <a:rPr lang="el-GR" sz="2400" dirty="0" smtClean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γενετικού-</a:t>
            </a:r>
            <a:r>
              <a:rPr lang="el-GR" sz="2400" dirty="0" err="1" smtClean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επιγενετικού</a:t>
            </a:r>
            <a:r>
              <a:rPr lang="el-GR" sz="2400" dirty="0" smtClean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αποτυπώματος επιλεγμένων δέντρων με τεχνικές μοριακών δεικτών βασισμένες στο </a:t>
            </a:r>
            <a:r>
              <a:rPr lang="en-GB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DNA</a:t>
            </a:r>
            <a:r>
              <a:rPr lang="el-GR" sz="2400" dirty="0">
                <a:solidFill>
                  <a:srgbClr val="92AA4C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2400" dirty="0">
              <a:solidFill>
                <a:srgbClr val="92AA4C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68042"/>
            <a:ext cx="57141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7030A0"/>
                </a:solidFill>
              </a:rPr>
              <a:t>Δημιουργία καταλόγου κατάλληλων </a:t>
            </a:r>
          </a:p>
          <a:p>
            <a:pPr algn="ctr"/>
            <a:r>
              <a:rPr lang="el-GR" sz="2800" b="1" dirty="0" smtClean="0">
                <a:solidFill>
                  <a:srgbClr val="7030A0"/>
                </a:solidFill>
              </a:rPr>
              <a:t>Δένδρων και θάμνων</a:t>
            </a:r>
          </a:p>
          <a:p>
            <a:pPr algn="ctr"/>
            <a:r>
              <a:rPr lang="el-GR" sz="2800" b="1" dirty="0" smtClean="0">
                <a:solidFill>
                  <a:srgbClr val="7030A0"/>
                </a:solidFill>
              </a:rPr>
              <a:t> προς χρήση στον αστικό χώρο</a:t>
            </a:r>
            <a:endParaRPr lang="el-GR" sz="28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291" y="2303585"/>
            <a:ext cx="54248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Ευρωστία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Παθογένειες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err="1" smtClean="0"/>
              <a:t>Αλεργιογόνα</a:t>
            </a:r>
            <a:r>
              <a:rPr lang="el-GR" sz="2400" dirty="0" smtClean="0"/>
              <a:t> ή μη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Κλιματική</a:t>
            </a:r>
            <a:r>
              <a:rPr lang="el-GR" sz="2400" dirty="0" smtClean="0"/>
              <a:t> </a:t>
            </a:r>
            <a:r>
              <a:rPr lang="el-GR" sz="2400" dirty="0" smtClean="0"/>
              <a:t>πλαστικότητα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Ταχύτητα</a:t>
            </a:r>
            <a:r>
              <a:rPr lang="el-GR" sz="2400" dirty="0" smtClean="0"/>
              <a:t> </a:t>
            </a:r>
            <a:r>
              <a:rPr lang="el-GR" sz="2400" dirty="0" smtClean="0"/>
              <a:t>ανάπτυξης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Φυσιολογικές απαιτήσεις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Ε</a:t>
            </a:r>
            <a:r>
              <a:rPr lang="el-GR" sz="2400" dirty="0" smtClean="0"/>
              <a:t>γκλιματισμός</a:t>
            </a:r>
            <a:endParaRPr lang="el-GR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err="1" smtClean="0"/>
              <a:t>Βιωτική</a:t>
            </a:r>
            <a:r>
              <a:rPr lang="el-GR" sz="2400" dirty="0" smtClean="0"/>
              <a:t> μορφή </a:t>
            </a:r>
            <a:r>
              <a:rPr lang="el-GR" sz="2400" dirty="0" smtClean="0"/>
              <a:t>(Θάμνος, Δένδρο)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l-GR" sz="2400" dirty="0" smtClean="0">
                <a:solidFill>
                  <a:prstClr val="black"/>
                </a:solidFill>
              </a:rPr>
              <a:t>Μέγεθος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3362" y="2303585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</a:rPr>
              <a:t>Μορφές κώμης</a:t>
            </a:r>
            <a:endParaRPr lang="el-GR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l-GR" sz="2400" dirty="0" smtClean="0">
                <a:solidFill>
                  <a:prstClr val="black"/>
                </a:solidFill>
              </a:rPr>
              <a:t>Κωνοφόρα </a:t>
            </a:r>
            <a:r>
              <a:rPr lang="el-GR" sz="2400" dirty="0">
                <a:solidFill>
                  <a:prstClr val="black"/>
                </a:solidFill>
              </a:rPr>
              <a:t>ή πλατύφυλλα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l-GR" sz="2400" dirty="0" smtClean="0">
                <a:solidFill>
                  <a:prstClr val="black"/>
                </a:solidFill>
              </a:rPr>
              <a:t>Φυλλοβόλο </a:t>
            </a:r>
            <a:r>
              <a:rPr lang="el-GR" sz="2400" dirty="0">
                <a:solidFill>
                  <a:prstClr val="black"/>
                </a:solidFill>
              </a:rPr>
              <a:t>-</a:t>
            </a:r>
            <a:r>
              <a:rPr lang="el-GR" sz="2400" dirty="0" smtClean="0">
                <a:solidFill>
                  <a:prstClr val="black"/>
                </a:solidFill>
              </a:rPr>
              <a:t> Αειθαλές</a:t>
            </a:r>
            <a:endParaRPr lang="el-GR" sz="24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</a:rPr>
              <a:t>Ιθαγένεια (Ελληνικά ή ξενόφερτα)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</a:rPr>
              <a:t>Χρώμα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Εποχή ανθοφορίας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Αρωματικά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Φαρμακευτικά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 smtClean="0"/>
              <a:t>Δηλητηριώδη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502359" y="1541335"/>
            <a:ext cx="1404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400" b="1" dirty="0">
                <a:solidFill>
                  <a:srgbClr val="C00000"/>
                </a:solidFill>
              </a:rPr>
              <a:t>Κριτήρια:</a:t>
            </a:r>
          </a:p>
        </p:txBody>
      </p:sp>
    </p:spTree>
    <p:extLst>
      <p:ext uri="{BB962C8B-B14F-4D97-AF65-F5344CB8AC3E}">
        <p14:creationId xmlns:p14="http://schemas.microsoft.com/office/powerpoint/2010/main" val="30934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76400" y="500062"/>
            <a:ext cx="9158614" cy="1325563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2060"/>
                </a:solidFill>
              </a:rPr>
              <a:t>ΤΟ ΚΛΙΜΑΤΙΚΟ ΠΛΑΙΣΙΟ </a:t>
            </a:r>
            <a:br>
              <a:rPr lang="el-GR" dirty="0" smtClean="0">
                <a:solidFill>
                  <a:srgbClr val="002060"/>
                </a:solidFill>
              </a:rPr>
            </a:br>
            <a:r>
              <a:rPr lang="el-GR" dirty="0" smtClean="0">
                <a:solidFill>
                  <a:srgbClr val="002060"/>
                </a:solidFill>
              </a:rPr>
              <a:t>ΤΩΝ ΕΛΛΗΝΙΚΩΝ ΠΟΛΕΩΝ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00414" y="2063618"/>
            <a:ext cx="10515600" cy="4351338"/>
          </a:xfrm>
        </p:spPr>
        <p:txBody>
          <a:bodyPr/>
          <a:lstStyle/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 smtClean="0"/>
              <a:t>Δομημένο περιβάλλον σε μεγάλη έκταση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 smtClean="0"/>
              <a:t>Αλλοίωση και επεμβάσεις σε κυρίαρχα γεωμορφολογικά στοιχεία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/>
              <a:t>Έ</a:t>
            </a:r>
            <a:r>
              <a:rPr lang="el-GR" dirty="0" smtClean="0"/>
              <a:t>λλειψη χωροταξίας (πολεοδόμηση καταπατητών)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 smtClean="0"/>
              <a:t>Ποικίλα μικροπεριβάλλοντα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 smtClean="0"/>
              <a:t>Πράσινες ασυνέχειες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 smtClean="0"/>
              <a:t>Μεταφορές και ρύπανση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 smtClean="0"/>
              <a:t>Θέρμανση-Κλιματισμός</a:t>
            </a:r>
          </a:p>
          <a:p>
            <a:pPr marL="324000" indent="-432000">
              <a:buFont typeface="Wingdings" panose="05000000000000000000" pitchFamily="2" charset="2"/>
              <a:buChar char="Ø"/>
            </a:pPr>
            <a:r>
              <a:rPr lang="el-GR" dirty="0"/>
              <a:t>Θερμικές νησίδες</a:t>
            </a:r>
          </a:p>
          <a:p>
            <a:pPr marL="324000" indent="-43200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72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171" r="5616"/>
          <a:stretch/>
        </p:blipFill>
        <p:spPr>
          <a:xfrm>
            <a:off x="143691" y="736318"/>
            <a:ext cx="6648995" cy="5964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340933" y="165799"/>
            <a:ext cx="726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</a:rPr>
              <a:t>ΦΥΣΙΟΛΟΓΙΚΕΣ ΣΥΜΒΙΩΣΕΙΣ </a:t>
            </a:r>
            <a:r>
              <a:rPr lang="el-GR" sz="2400" b="1" dirty="0" smtClean="0">
                <a:solidFill>
                  <a:srgbClr val="002060"/>
                </a:solidFill>
              </a:rPr>
              <a:t>ΔΕΝΔΡΩΝ - ΘΑΜΝΩΝ </a:t>
            </a:r>
            <a:endParaRPr lang="el-GR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7210699" y="1133459"/>
            <a:ext cx="49813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Βακτήρια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err="1" smtClean="0">
                <a:solidFill>
                  <a:schemeClr val="accent6">
                    <a:lumMod val="50000"/>
                  </a:schemeClr>
                </a:solidFill>
              </a:rPr>
              <a:t>Μυκόριζες</a:t>
            </a: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Ιοί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Βρύα 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και Λειχήνες</a:t>
            </a: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Παρασιτικά φυτά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Σαπροφυτικοί </a:t>
            </a: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επιφυτικοί μύκητες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Σαπροφυτικοί μύκητες εδάφους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29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499667" cy="2400300"/>
          </a:xfrm>
          <a:prstGeom prst="rect">
            <a:avLst/>
          </a:prstGeom>
        </p:spPr>
      </p:pic>
      <p:pic>
        <p:nvPicPr>
          <p:cNvPr id="1026" name="Picture 2" descr="Πώς τα δέντρα μιλούν μυστικά το ένα στο άλλο (vid) | You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5805"/>
            <a:ext cx="7486650" cy="44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3090" y="492370"/>
            <a:ext cx="5864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2060"/>
                </a:solidFill>
              </a:rPr>
              <a:t>ΦΥΣΙΟΛΟΓΙΚΗ ΑΝΑΠΤΥΞΗ ΔΕΝΔΡΟΥ</a:t>
            </a:r>
          </a:p>
          <a:p>
            <a:pPr algn="ctr"/>
            <a:r>
              <a:rPr lang="el-GR" sz="2800" dirty="0" smtClean="0">
                <a:solidFill>
                  <a:srgbClr val="002060"/>
                </a:solidFill>
              </a:rPr>
              <a:t>ΣΕ ΦΥΣΙΚΟ ΠΕΡΙΒΑΛΛΟΝ</a:t>
            </a:r>
            <a:endParaRPr lang="el-GR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77604" y="3490547"/>
            <a:ext cx="3814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2060"/>
                </a:solidFill>
              </a:rPr>
              <a:t>ΦΑΙΝΟΜΕΝΑ ΑΛΛΗΛΟΠΑΘΕΙΑΣ</a:t>
            </a:r>
          </a:p>
          <a:p>
            <a:pPr algn="ctr"/>
            <a:r>
              <a:rPr lang="el-GR" sz="2800" dirty="0" smtClean="0">
                <a:solidFill>
                  <a:srgbClr val="002060"/>
                </a:solidFill>
              </a:rPr>
              <a:t>ΚΑΙ ΥΠΟΣΤΗΡΙΞΗΣ</a:t>
            </a:r>
            <a:endParaRPr lang="el-GR" sz="2800" dirty="0">
              <a:solidFill>
                <a:srgbClr val="002060"/>
              </a:solidFill>
            </a:endParaRPr>
          </a:p>
        </p:txBody>
      </p:sp>
      <p:sp>
        <p:nvSpPr>
          <p:cNvPr id="5" name="Δεξί βέλος 4"/>
          <p:cNvSpPr/>
          <p:nvPr/>
        </p:nvSpPr>
        <p:spPr>
          <a:xfrm>
            <a:off x="4499667" y="905608"/>
            <a:ext cx="1019908" cy="540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Δεξί βέλος 6"/>
          <p:cNvSpPr/>
          <p:nvPr/>
        </p:nvSpPr>
        <p:spPr>
          <a:xfrm rot="10800000">
            <a:off x="3552092" y="3818792"/>
            <a:ext cx="1019908" cy="540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3875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3" y="1037726"/>
            <a:ext cx="3017195" cy="264448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530" y="1036316"/>
            <a:ext cx="3124877" cy="264976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t="44008" r="12843" b="-312"/>
          <a:stretch/>
        </p:blipFill>
        <p:spPr>
          <a:xfrm>
            <a:off x="3885221" y="4084387"/>
            <a:ext cx="5325602" cy="257678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03" y="4084388"/>
            <a:ext cx="3407793" cy="2576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738" y="204632"/>
            <a:ext cx="1112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ΤΟ ΔΥΣΜΕΝΕΣ ΠΕΡΙΒΑΛΛΟΝ ΤΩΝ ΠΟΛΕΩΝ ΚΑΙ Η ΚΑΚΗ ΧΡΗΣΗ</a:t>
            </a:r>
            <a:endParaRPr lang="el-GR" sz="3200" b="1" dirty="0">
              <a:solidFill>
                <a:srgbClr val="C00000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6"/>
          <a:srcRect l="9654" t="29203" r="14143" b="10365"/>
          <a:stretch/>
        </p:blipFill>
        <p:spPr>
          <a:xfrm>
            <a:off x="9407770" y="4084387"/>
            <a:ext cx="2532314" cy="256255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2239" y="1037020"/>
            <a:ext cx="2731245" cy="264589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8"/>
          <a:srcRect l="12927" t="24737" r="15700"/>
          <a:stretch/>
        </p:blipFill>
        <p:spPr>
          <a:xfrm>
            <a:off x="9353484" y="1036316"/>
            <a:ext cx="2804746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4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r="34667" b="21458"/>
          <a:stretch/>
        </p:blipFill>
        <p:spPr>
          <a:xfrm rot="5400000">
            <a:off x="6900194" y="2056283"/>
            <a:ext cx="5969727" cy="343401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2"/>
          <a:stretch/>
        </p:blipFill>
        <p:spPr>
          <a:xfrm rot="5400000">
            <a:off x="-791254" y="2230306"/>
            <a:ext cx="5952278" cy="306851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674" y="788425"/>
            <a:ext cx="3359846" cy="5969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9520" y="70339"/>
            <a:ext cx="2595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ΤΕΧΝΙΚΑ ΕΡΓΑ</a:t>
            </a:r>
            <a:endParaRPr lang="el-G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1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6" y="1791964"/>
            <a:ext cx="3948861" cy="483403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631" y="1791964"/>
            <a:ext cx="2550117" cy="491986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572" y="1791964"/>
            <a:ext cx="2530059" cy="4907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9121" y="659423"/>
            <a:ext cx="322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ΚΑΚΕΣ ΠΡΑΚΤΙΚΕΣ</a:t>
            </a:r>
            <a:endParaRPr lang="el-G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2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7958" y="1993747"/>
            <a:ext cx="5737531" cy="382502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43" y="3684081"/>
            <a:ext cx="3785944" cy="309094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4" y="154976"/>
            <a:ext cx="4267014" cy="662004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834" y="1381409"/>
            <a:ext cx="35176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6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22" y="1161672"/>
            <a:ext cx="3951456" cy="263660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22" y="3993947"/>
            <a:ext cx="2987299" cy="257883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66" y="764936"/>
            <a:ext cx="3334801" cy="258492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267" y="2762761"/>
            <a:ext cx="3785944" cy="309094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811" y="3349864"/>
            <a:ext cx="4480948" cy="298729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390" y="764936"/>
            <a:ext cx="35176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6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/>
          <a:stretch/>
        </p:blipFill>
        <p:spPr>
          <a:xfrm rot="16200000" flipV="1">
            <a:off x="8978416" y="836698"/>
            <a:ext cx="3889120" cy="227427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8" y="0"/>
            <a:ext cx="4822519" cy="321501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2" b="6896"/>
          <a:stretch/>
        </p:blipFill>
        <p:spPr>
          <a:xfrm rot="16200000">
            <a:off x="7462371" y="4384793"/>
            <a:ext cx="3532352" cy="140003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08" y="3632548"/>
            <a:ext cx="4822784" cy="321844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173" y="1062174"/>
            <a:ext cx="3206774" cy="571244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981" y="202563"/>
            <a:ext cx="35176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2" y="176086"/>
            <a:ext cx="4932123" cy="328808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6657"/>
          <a:stretch/>
        </p:blipFill>
        <p:spPr>
          <a:xfrm rot="16200000">
            <a:off x="8664831" y="628880"/>
            <a:ext cx="3607399" cy="270180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848" y="112734"/>
            <a:ext cx="2864183" cy="328808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4034110"/>
            <a:ext cx="3776070" cy="251264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12" y="4034989"/>
            <a:ext cx="3767655" cy="251177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203" y="4034989"/>
            <a:ext cx="3761180" cy="25117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37249" y="3456312"/>
            <a:ext cx="3239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ΚΑΛΕΣ ΠΡΑΚΤΙΚΕΣ</a:t>
            </a:r>
            <a:endParaRPr lang="el-G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29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8" y="198395"/>
            <a:ext cx="3693095" cy="6559134"/>
          </a:xfrm>
          <a:prstGeom prst="rect">
            <a:avLst/>
          </a:prstGeom>
        </p:spPr>
      </p:pic>
      <p:sp>
        <p:nvSpPr>
          <p:cNvPr id="3" name="Ελλειψοειδής επεξήγηση 2"/>
          <p:cNvSpPr/>
          <p:nvPr/>
        </p:nvSpPr>
        <p:spPr>
          <a:xfrm rot="3256404">
            <a:off x="4839337" y="-167316"/>
            <a:ext cx="5722911" cy="62491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4704505" y="2176293"/>
            <a:ext cx="6489968" cy="1590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ΦΤΑΙΕΙ ΑΡΑΓΕ ΜΟΝΟΝ </a:t>
            </a:r>
          </a:p>
          <a:p>
            <a:r>
              <a:rPr lang="el-GR" sz="4800" dirty="0" smtClean="0">
                <a:solidFill>
                  <a:srgbClr val="C00000"/>
                </a:solidFill>
              </a:rPr>
              <a:t>Η ΚΛΙΜΑΤΙΚΗ ΑΛΛΑΓΗ;</a:t>
            </a:r>
            <a:endParaRPr lang="el-GR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8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8" y="111026"/>
            <a:ext cx="10681138" cy="65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Γελαστό πρόσωπο 3"/>
          <p:cNvSpPr/>
          <p:nvPr/>
        </p:nvSpPr>
        <p:spPr>
          <a:xfrm>
            <a:off x="7296727" y="704716"/>
            <a:ext cx="2894177" cy="286052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7178963" y="4405746"/>
            <a:ext cx="350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 smtClean="0">
                <a:solidFill>
                  <a:srgbClr val="C00000"/>
                </a:solidFill>
              </a:rPr>
              <a:t>ΕΥΧΑΡΙΣΤΩ</a:t>
            </a:r>
            <a:endParaRPr lang="el-GR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9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284" y="5577208"/>
            <a:ext cx="4589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ΚΙΝΗΣΕΙΣ ΑΕΡΙΩΝ ΜΑΖΩΝ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ΜΕΣΩ ΤΩΝ ΡΕΜΑΤΩΝ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2481839" y="1314432"/>
            <a:ext cx="8039579" cy="4894009"/>
            <a:chOff x="1725744" y="768237"/>
            <a:chExt cx="8039579" cy="4894009"/>
          </a:xfrm>
        </p:grpSpPr>
        <p:cxnSp>
          <p:nvCxnSpPr>
            <p:cNvPr id="3" name="Ευθεία γραμμή σύνδεσης 2"/>
            <p:cNvCxnSpPr/>
            <p:nvPr/>
          </p:nvCxnSpPr>
          <p:spPr>
            <a:xfrm flipH="1">
              <a:off x="2332893" y="2180492"/>
              <a:ext cx="7432430" cy="3481754"/>
            </a:xfrm>
            <a:prstGeom prst="line">
              <a:avLst/>
            </a:prstGeom>
            <a:ln w="952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Κάτω βέλος 3"/>
            <p:cNvSpPr/>
            <p:nvPr/>
          </p:nvSpPr>
          <p:spPr>
            <a:xfrm rot="3832545">
              <a:off x="5082023" y="1393561"/>
              <a:ext cx="785446" cy="44149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Κάτω βέλος 4"/>
            <p:cNvSpPr/>
            <p:nvPr/>
          </p:nvSpPr>
          <p:spPr>
            <a:xfrm rot="14702317">
              <a:off x="4463367" y="36560"/>
              <a:ext cx="785446" cy="46248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Καμπύλο βέλος προς τα κάτω 5"/>
            <p:cNvSpPr/>
            <p:nvPr/>
          </p:nvSpPr>
          <p:spPr>
            <a:xfrm rot="3867160">
              <a:off x="7153688" y="1049592"/>
              <a:ext cx="1735015" cy="1172306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Καμπύλο αριστερό βέλος 6"/>
            <p:cNvSpPr/>
            <p:nvPr/>
          </p:nvSpPr>
          <p:spPr>
            <a:xfrm rot="8716173">
              <a:off x="1725744" y="3671450"/>
              <a:ext cx="1084564" cy="1451377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023432">
              <a:off x="4277405" y="3326513"/>
              <a:ext cx="24007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ΨΥΧΡΟΣ ΑΕΡΑΣ</a:t>
              </a:r>
              <a:endPara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114986">
              <a:off x="3133001" y="2301703"/>
              <a:ext cx="2490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ΘΕΡΜΟΣ ΑΕΡΑΣ</a:t>
              </a:r>
              <a:endPara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034403">
              <a:off x="5375105" y="3606420"/>
              <a:ext cx="2578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ΚΟΙΤΗ ΡΕΜΑΤΟΣ</a:t>
              </a:r>
              <a:endPara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2568234" y="239598"/>
            <a:ext cx="732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/>
              <a:t>Ο ευεργετικός ρόλος του αέρα</a:t>
            </a:r>
            <a:endParaRPr lang="el-GR" sz="4000" b="1" dirty="0"/>
          </a:p>
        </p:txBody>
      </p:sp>
    </p:spTree>
    <p:extLst>
      <p:ext uri="{BB962C8B-B14F-4D97-AF65-F5344CB8AC3E}">
        <p14:creationId xmlns:p14="http://schemas.microsoft.com/office/powerpoint/2010/main" val="33899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Βέλος λυγισμένο προς τα επάνω 69"/>
          <p:cNvSpPr/>
          <p:nvPr/>
        </p:nvSpPr>
        <p:spPr>
          <a:xfrm rot="4077285">
            <a:off x="7236133" y="2672332"/>
            <a:ext cx="1278993" cy="3459821"/>
          </a:xfrm>
          <a:prstGeom prst="bentUpArrow">
            <a:avLst>
              <a:gd name="adj1" fmla="val 25000"/>
              <a:gd name="adj2" fmla="val 2341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Ευθεία γραμμή σύνδεσης 2"/>
          <p:cNvCxnSpPr/>
          <p:nvPr/>
        </p:nvCxnSpPr>
        <p:spPr>
          <a:xfrm>
            <a:off x="6251510" y="1598644"/>
            <a:ext cx="1735494" cy="3862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Ευθεία γραμμή σύνδεσης 3"/>
          <p:cNvCxnSpPr/>
          <p:nvPr/>
        </p:nvCxnSpPr>
        <p:spPr>
          <a:xfrm flipH="1">
            <a:off x="3336385" y="1610044"/>
            <a:ext cx="1701283" cy="3862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Κύβος 9"/>
          <p:cNvSpPr/>
          <p:nvPr/>
        </p:nvSpPr>
        <p:spPr>
          <a:xfrm rot="1399936">
            <a:off x="3385460" y="1917152"/>
            <a:ext cx="1194318" cy="961053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Κύβος 10"/>
          <p:cNvSpPr/>
          <p:nvPr/>
        </p:nvSpPr>
        <p:spPr>
          <a:xfrm rot="1399936">
            <a:off x="2697782" y="2734987"/>
            <a:ext cx="1509172" cy="961053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Κύβος 11"/>
          <p:cNvSpPr/>
          <p:nvPr/>
        </p:nvSpPr>
        <p:spPr>
          <a:xfrm rot="1399936">
            <a:off x="2646815" y="3727298"/>
            <a:ext cx="1194318" cy="961053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Κύβος 12"/>
          <p:cNvSpPr/>
          <p:nvPr/>
        </p:nvSpPr>
        <p:spPr>
          <a:xfrm rot="1399936">
            <a:off x="1635257" y="4489831"/>
            <a:ext cx="1788429" cy="961053"/>
          </a:xfrm>
          <a:prstGeom prst="cub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/>
          <p:cNvGrpSpPr/>
          <p:nvPr/>
        </p:nvGrpSpPr>
        <p:grpSpPr>
          <a:xfrm rot="8405041">
            <a:off x="7482372" y="3574837"/>
            <a:ext cx="752026" cy="1833041"/>
            <a:chOff x="3843281" y="1940767"/>
            <a:chExt cx="1411351" cy="3388779"/>
          </a:xfrm>
        </p:grpSpPr>
        <p:sp>
          <p:nvSpPr>
            <p:cNvPr id="29" name="Σύννεφο 28"/>
            <p:cNvSpPr/>
            <p:nvPr/>
          </p:nvSpPr>
          <p:spPr>
            <a:xfrm>
              <a:off x="4921899" y="1940767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Σύννεφο 29"/>
            <p:cNvSpPr/>
            <p:nvPr/>
          </p:nvSpPr>
          <p:spPr>
            <a:xfrm>
              <a:off x="4775706" y="2233126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Σύννεφο 30"/>
            <p:cNvSpPr/>
            <p:nvPr/>
          </p:nvSpPr>
          <p:spPr>
            <a:xfrm>
              <a:off x="4729831" y="2531989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Σύννεφο 31"/>
            <p:cNvSpPr/>
            <p:nvPr/>
          </p:nvSpPr>
          <p:spPr>
            <a:xfrm>
              <a:off x="5071131" y="2233126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Σύννεφο 32"/>
            <p:cNvSpPr/>
            <p:nvPr/>
          </p:nvSpPr>
          <p:spPr>
            <a:xfrm>
              <a:off x="5022217" y="2554043"/>
              <a:ext cx="183501" cy="195943"/>
            </a:xfrm>
            <a:prstGeom prst="cloud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Σύννεφο 33"/>
            <p:cNvSpPr/>
            <p:nvPr/>
          </p:nvSpPr>
          <p:spPr>
            <a:xfrm>
              <a:off x="4876614" y="2382558"/>
              <a:ext cx="183501" cy="195943"/>
            </a:xfrm>
            <a:prstGeom prst="cloud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Σύννεφο 34"/>
            <p:cNvSpPr/>
            <p:nvPr/>
          </p:nvSpPr>
          <p:spPr>
            <a:xfrm>
              <a:off x="4652746" y="2835589"/>
              <a:ext cx="306461" cy="485681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Σύννεφο 35"/>
            <p:cNvSpPr/>
            <p:nvPr/>
          </p:nvSpPr>
          <p:spPr>
            <a:xfrm>
              <a:off x="4425806" y="3221600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Σύννεφο 36"/>
            <p:cNvSpPr/>
            <p:nvPr/>
          </p:nvSpPr>
          <p:spPr>
            <a:xfrm>
              <a:off x="4307656" y="3530081"/>
              <a:ext cx="301651" cy="242099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Σύννεφο 37"/>
            <p:cNvSpPr/>
            <p:nvPr/>
          </p:nvSpPr>
          <p:spPr>
            <a:xfrm>
              <a:off x="4111407" y="3884718"/>
              <a:ext cx="475264" cy="485681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Σύννεφο 38"/>
            <p:cNvSpPr/>
            <p:nvPr/>
          </p:nvSpPr>
          <p:spPr>
            <a:xfrm>
              <a:off x="4413808" y="4280417"/>
              <a:ext cx="301651" cy="242099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Σύννεφο 39"/>
            <p:cNvSpPr/>
            <p:nvPr/>
          </p:nvSpPr>
          <p:spPr>
            <a:xfrm>
              <a:off x="3843281" y="4519547"/>
              <a:ext cx="433984" cy="660148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Σύννεφο 40"/>
            <p:cNvSpPr/>
            <p:nvPr/>
          </p:nvSpPr>
          <p:spPr>
            <a:xfrm>
              <a:off x="4413807" y="4764518"/>
              <a:ext cx="608410" cy="565028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Ελεύθερη σχεδίαση 47"/>
          <p:cNvSpPr/>
          <p:nvPr/>
        </p:nvSpPr>
        <p:spPr>
          <a:xfrm>
            <a:off x="5367786" y="1791478"/>
            <a:ext cx="408473" cy="4245428"/>
          </a:xfrm>
          <a:custGeom>
            <a:avLst/>
            <a:gdLst>
              <a:gd name="connsiteX0" fmla="*/ 333218 w 408473"/>
              <a:gd name="connsiteY0" fmla="*/ 0 h 4245428"/>
              <a:gd name="connsiteX1" fmla="*/ 202590 w 408473"/>
              <a:gd name="connsiteY1" fmla="*/ 438538 h 4245428"/>
              <a:gd name="connsiteX2" fmla="*/ 230581 w 408473"/>
              <a:gd name="connsiteY2" fmla="*/ 858416 h 4245428"/>
              <a:gd name="connsiteX3" fmla="*/ 361210 w 408473"/>
              <a:gd name="connsiteY3" fmla="*/ 1502228 h 4245428"/>
              <a:gd name="connsiteX4" fmla="*/ 25308 w 408473"/>
              <a:gd name="connsiteY4" fmla="*/ 2211355 h 4245428"/>
              <a:gd name="connsiteX5" fmla="*/ 62630 w 408473"/>
              <a:gd name="connsiteY5" fmla="*/ 3004457 h 4245428"/>
              <a:gd name="connsiteX6" fmla="*/ 370541 w 408473"/>
              <a:gd name="connsiteY6" fmla="*/ 3564293 h 4245428"/>
              <a:gd name="connsiteX7" fmla="*/ 389202 w 408473"/>
              <a:gd name="connsiteY7" fmla="*/ 4049485 h 4245428"/>
              <a:gd name="connsiteX8" fmla="*/ 239912 w 408473"/>
              <a:gd name="connsiteY8" fmla="*/ 4245428 h 4245428"/>
              <a:gd name="connsiteX9" fmla="*/ 239912 w 408473"/>
              <a:gd name="connsiteY9" fmla="*/ 4245428 h 424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473" h="4245428">
                <a:moveTo>
                  <a:pt x="333218" y="0"/>
                </a:moveTo>
                <a:cubicBezTo>
                  <a:pt x="276457" y="147734"/>
                  <a:pt x="219696" y="295469"/>
                  <a:pt x="202590" y="438538"/>
                </a:cubicBezTo>
                <a:cubicBezTo>
                  <a:pt x="185484" y="581607"/>
                  <a:pt x="204144" y="681134"/>
                  <a:pt x="230581" y="858416"/>
                </a:cubicBezTo>
                <a:cubicBezTo>
                  <a:pt x="257018" y="1035698"/>
                  <a:pt x="395422" y="1276738"/>
                  <a:pt x="361210" y="1502228"/>
                </a:cubicBezTo>
                <a:cubicBezTo>
                  <a:pt x="326998" y="1727718"/>
                  <a:pt x="75071" y="1960983"/>
                  <a:pt x="25308" y="2211355"/>
                </a:cubicBezTo>
                <a:cubicBezTo>
                  <a:pt x="-24455" y="2461727"/>
                  <a:pt x="5091" y="2778967"/>
                  <a:pt x="62630" y="3004457"/>
                </a:cubicBezTo>
                <a:cubicBezTo>
                  <a:pt x="120169" y="3229947"/>
                  <a:pt x="316112" y="3390122"/>
                  <a:pt x="370541" y="3564293"/>
                </a:cubicBezTo>
                <a:cubicBezTo>
                  <a:pt x="424970" y="3738464"/>
                  <a:pt x="410974" y="3935963"/>
                  <a:pt x="389202" y="4049485"/>
                </a:cubicBezTo>
                <a:cubicBezTo>
                  <a:pt x="367431" y="4163008"/>
                  <a:pt x="239912" y="4245428"/>
                  <a:pt x="239912" y="4245428"/>
                </a:cubicBezTo>
                <a:lnTo>
                  <a:pt x="239912" y="4245428"/>
                </a:lnTo>
              </a:path>
            </a:pathLst>
          </a:custGeom>
          <a:noFill/>
          <a:ln w="180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Κύβος 62"/>
          <p:cNvSpPr/>
          <p:nvPr/>
        </p:nvSpPr>
        <p:spPr>
          <a:xfrm rot="9348971">
            <a:off x="7005808" y="2683482"/>
            <a:ext cx="1137786" cy="783880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Κύβος 63"/>
          <p:cNvSpPr/>
          <p:nvPr/>
        </p:nvSpPr>
        <p:spPr>
          <a:xfrm rot="9348971">
            <a:off x="7912540" y="3029938"/>
            <a:ext cx="1283197" cy="1169961"/>
          </a:xfrm>
          <a:prstGeom prst="cub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Κύβος 64"/>
          <p:cNvSpPr/>
          <p:nvPr/>
        </p:nvSpPr>
        <p:spPr>
          <a:xfrm rot="9348971">
            <a:off x="6633515" y="1682418"/>
            <a:ext cx="1408876" cy="1014843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Κύβος 65"/>
          <p:cNvSpPr/>
          <p:nvPr/>
        </p:nvSpPr>
        <p:spPr>
          <a:xfrm rot="9348971">
            <a:off x="8390607" y="4612596"/>
            <a:ext cx="1137786" cy="783880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Πεντάγωνο 70"/>
          <p:cNvSpPr/>
          <p:nvPr/>
        </p:nvSpPr>
        <p:spPr>
          <a:xfrm rot="5241750">
            <a:off x="2756444" y="3091627"/>
            <a:ext cx="5973279" cy="1148785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Διάγραμμα ροής: Διάτρητη ταινία 68"/>
          <p:cNvSpPr/>
          <p:nvPr/>
        </p:nvSpPr>
        <p:spPr>
          <a:xfrm>
            <a:off x="6214158" y="2883354"/>
            <a:ext cx="2054230" cy="48398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Διάγραμμα ροής: Διάτρητη ταινία 67"/>
          <p:cNvSpPr/>
          <p:nvPr/>
        </p:nvSpPr>
        <p:spPr>
          <a:xfrm rot="21342396">
            <a:off x="3228197" y="3385033"/>
            <a:ext cx="1952446" cy="71001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Ομάδα 26"/>
          <p:cNvGrpSpPr/>
          <p:nvPr/>
        </p:nvGrpSpPr>
        <p:grpSpPr>
          <a:xfrm>
            <a:off x="3843281" y="1940767"/>
            <a:ext cx="1411351" cy="3824987"/>
            <a:chOff x="3843281" y="1940767"/>
            <a:chExt cx="1411351" cy="3388779"/>
          </a:xfrm>
        </p:grpSpPr>
        <p:sp>
          <p:nvSpPr>
            <p:cNvPr id="14" name="Σύννεφο 13"/>
            <p:cNvSpPr/>
            <p:nvPr/>
          </p:nvSpPr>
          <p:spPr>
            <a:xfrm>
              <a:off x="4921899" y="1940767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Σύννεφο 14"/>
            <p:cNvSpPr/>
            <p:nvPr/>
          </p:nvSpPr>
          <p:spPr>
            <a:xfrm>
              <a:off x="4775706" y="2233126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Σύννεφο 15"/>
            <p:cNvSpPr/>
            <p:nvPr/>
          </p:nvSpPr>
          <p:spPr>
            <a:xfrm>
              <a:off x="4729831" y="2531989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Σύννεφο 16"/>
            <p:cNvSpPr/>
            <p:nvPr/>
          </p:nvSpPr>
          <p:spPr>
            <a:xfrm>
              <a:off x="5071131" y="2233126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Σύννεφο 17"/>
            <p:cNvSpPr/>
            <p:nvPr/>
          </p:nvSpPr>
          <p:spPr>
            <a:xfrm>
              <a:off x="5022217" y="2554043"/>
              <a:ext cx="183501" cy="195943"/>
            </a:xfrm>
            <a:prstGeom prst="cloud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Σύννεφο 18"/>
            <p:cNvSpPr/>
            <p:nvPr/>
          </p:nvSpPr>
          <p:spPr>
            <a:xfrm>
              <a:off x="4876614" y="2382558"/>
              <a:ext cx="183501" cy="195943"/>
            </a:xfrm>
            <a:prstGeom prst="cloud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Σύννεφο 19"/>
            <p:cNvSpPr/>
            <p:nvPr/>
          </p:nvSpPr>
          <p:spPr>
            <a:xfrm>
              <a:off x="4652746" y="2835589"/>
              <a:ext cx="306461" cy="485681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Σύννεφο 20"/>
            <p:cNvSpPr/>
            <p:nvPr/>
          </p:nvSpPr>
          <p:spPr>
            <a:xfrm>
              <a:off x="4425806" y="3221600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Σύννεφο 21"/>
            <p:cNvSpPr/>
            <p:nvPr/>
          </p:nvSpPr>
          <p:spPr>
            <a:xfrm>
              <a:off x="4307656" y="3530081"/>
              <a:ext cx="301651" cy="242099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Σύννεφο 22"/>
            <p:cNvSpPr/>
            <p:nvPr/>
          </p:nvSpPr>
          <p:spPr>
            <a:xfrm>
              <a:off x="4111407" y="3884718"/>
              <a:ext cx="475264" cy="485681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Σύννεφο 23"/>
            <p:cNvSpPr/>
            <p:nvPr/>
          </p:nvSpPr>
          <p:spPr>
            <a:xfrm>
              <a:off x="4413808" y="4280417"/>
              <a:ext cx="301651" cy="242099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Σύννεφο 24"/>
            <p:cNvSpPr/>
            <p:nvPr/>
          </p:nvSpPr>
          <p:spPr>
            <a:xfrm>
              <a:off x="3843281" y="4519547"/>
              <a:ext cx="433984" cy="660148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Σύννεφο 25"/>
            <p:cNvSpPr/>
            <p:nvPr/>
          </p:nvSpPr>
          <p:spPr>
            <a:xfrm>
              <a:off x="4413807" y="4764518"/>
              <a:ext cx="608410" cy="565028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Ομάδα 48"/>
          <p:cNvGrpSpPr/>
          <p:nvPr/>
        </p:nvGrpSpPr>
        <p:grpSpPr>
          <a:xfrm rot="20016255">
            <a:off x="6014224" y="2219802"/>
            <a:ext cx="1411351" cy="3388779"/>
            <a:chOff x="3843281" y="1940767"/>
            <a:chExt cx="1411351" cy="3388779"/>
          </a:xfrm>
        </p:grpSpPr>
        <p:sp>
          <p:nvSpPr>
            <p:cNvPr id="50" name="Σύννεφο 49"/>
            <p:cNvSpPr/>
            <p:nvPr/>
          </p:nvSpPr>
          <p:spPr>
            <a:xfrm>
              <a:off x="4921899" y="1940767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Σύννεφο 50"/>
            <p:cNvSpPr/>
            <p:nvPr/>
          </p:nvSpPr>
          <p:spPr>
            <a:xfrm>
              <a:off x="4775706" y="2233126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Σύννεφο 51"/>
            <p:cNvSpPr/>
            <p:nvPr/>
          </p:nvSpPr>
          <p:spPr>
            <a:xfrm>
              <a:off x="4729831" y="2531989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Σύννεφο 52"/>
            <p:cNvSpPr/>
            <p:nvPr/>
          </p:nvSpPr>
          <p:spPr>
            <a:xfrm>
              <a:off x="5071131" y="2233126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Σύννεφο 53"/>
            <p:cNvSpPr/>
            <p:nvPr/>
          </p:nvSpPr>
          <p:spPr>
            <a:xfrm>
              <a:off x="5022217" y="2554043"/>
              <a:ext cx="183501" cy="195943"/>
            </a:xfrm>
            <a:prstGeom prst="cloud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Σύννεφο 54"/>
            <p:cNvSpPr/>
            <p:nvPr/>
          </p:nvSpPr>
          <p:spPr>
            <a:xfrm>
              <a:off x="4876614" y="2382558"/>
              <a:ext cx="183501" cy="195943"/>
            </a:xfrm>
            <a:prstGeom prst="cloud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Σύννεφο 55"/>
            <p:cNvSpPr/>
            <p:nvPr/>
          </p:nvSpPr>
          <p:spPr>
            <a:xfrm>
              <a:off x="4652746" y="2835589"/>
              <a:ext cx="306461" cy="485681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Σύννεφο 56"/>
            <p:cNvSpPr/>
            <p:nvPr/>
          </p:nvSpPr>
          <p:spPr>
            <a:xfrm>
              <a:off x="4425806" y="3221600"/>
              <a:ext cx="183501" cy="19594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Σύννεφο 57"/>
            <p:cNvSpPr/>
            <p:nvPr/>
          </p:nvSpPr>
          <p:spPr>
            <a:xfrm>
              <a:off x="4307656" y="3530081"/>
              <a:ext cx="301651" cy="242099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Σύννεφο 58"/>
            <p:cNvSpPr/>
            <p:nvPr/>
          </p:nvSpPr>
          <p:spPr>
            <a:xfrm>
              <a:off x="4111407" y="3884718"/>
              <a:ext cx="475264" cy="485681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Σύννεφο 59"/>
            <p:cNvSpPr/>
            <p:nvPr/>
          </p:nvSpPr>
          <p:spPr>
            <a:xfrm>
              <a:off x="4413808" y="4280417"/>
              <a:ext cx="301651" cy="242099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Σύννεφο 60"/>
            <p:cNvSpPr/>
            <p:nvPr/>
          </p:nvSpPr>
          <p:spPr>
            <a:xfrm>
              <a:off x="3843281" y="4519547"/>
              <a:ext cx="433984" cy="660148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Σύννεφο 61"/>
            <p:cNvSpPr/>
            <p:nvPr/>
          </p:nvSpPr>
          <p:spPr>
            <a:xfrm>
              <a:off x="4413807" y="4764518"/>
              <a:ext cx="608410" cy="565028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2" name="Πεντάγωνο 71"/>
          <p:cNvSpPr/>
          <p:nvPr/>
        </p:nvSpPr>
        <p:spPr>
          <a:xfrm>
            <a:off x="8266340" y="2861283"/>
            <a:ext cx="348616" cy="5281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Πεντάγωνο 72"/>
          <p:cNvSpPr/>
          <p:nvPr/>
        </p:nvSpPr>
        <p:spPr>
          <a:xfrm rot="10566453">
            <a:off x="2637980" y="3430606"/>
            <a:ext cx="579881" cy="8142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 rot="5226852">
            <a:off x="4558534" y="3051335"/>
            <a:ext cx="227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ΡΕΥΜΑ ΑΕΡΑ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Κύβος 66"/>
          <p:cNvSpPr/>
          <p:nvPr/>
        </p:nvSpPr>
        <p:spPr>
          <a:xfrm rot="1399936">
            <a:off x="387794" y="2845046"/>
            <a:ext cx="1788429" cy="961053"/>
          </a:xfrm>
          <a:prstGeom prst="cub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Κύβος 74"/>
          <p:cNvSpPr/>
          <p:nvPr/>
        </p:nvSpPr>
        <p:spPr>
          <a:xfrm rot="1399936">
            <a:off x="1188339" y="1813499"/>
            <a:ext cx="1509172" cy="961053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Κύβος 75"/>
          <p:cNvSpPr/>
          <p:nvPr/>
        </p:nvSpPr>
        <p:spPr>
          <a:xfrm rot="1399936">
            <a:off x="69754" y="3943813"/>
            <a:ext cx="1509172" cy="961053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2177">
            <a:off x="8867993" y="1235449"/>
            <a:ext cx="1786283" cy="131075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1" y="1953473"/>
            <a:ext cx="2188654" cy="220694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42" y="3411862"/>
            <a:ext cx="2188654" cy="2206943"/>
          </a:xfrm>
          <a:prstGeom prst="rect">
            <a:avLst/>
          </a:prstGeom>
        </p:spPr>
      </p:pic>
      <p:sp>
        <p:nvSpPr>
          <p:cNvPr id="42" name="Ελεύθερη σχεδίαση 41"/>
          <p:cNvSpPr/>
          <p:nvPr/>
        </p:nvSpPr>
        <p:spPr>
          <a:xfrm>
            <a:off x="743673" y="300783"/>
            <a:ext cx="9919854" cy="944776"/>
          </a:xfrm>
          <a:custGeom>
            <a:avLst/>
            <a:gdLst>
              <a:gd name="connsiteX0" fmla="*/ 0 w 9050694"/>
              <a:gd name="connsiteY0" fmla="*/ 72796 h 944776"/>
              <a:gd name="connsiteX1" fmla="*/ 3079102 w 9050694"/>
              <a:gd name="connsiteY1" fmla="*/ 63465 h 944776"/>
              <a:gd name="connsiteX2" fmla="*/ 3825551 w 9050694"/>
              <a:gd name="connsiteY2" fmla="*/ 753930 h 944776"/>
              <a:gd name="connsiteX3" fmla="*/ 4544008 w 9050694"/>
              <a:gd name="connsiteY3" fmla="*/ 940543 h 944776"/>
              <a:gd name="connsiteX4" fmla="*/ 5141167 w 9050694"/>
              <a:gd name="connsiteY4" fmla="*/ 623302 h 944776"/>
              <a:gd name="connsiteX5" fmla="*/ 5458408 w 9050694"/>
              <a:gd name="connsiteY5" fmla="*/ 212755 h 944776"/>
              <a:gd name="connsiteX6" fmla="*/ 6074228 w 9050694"/>
              <a:gd name="connsiteY6" fmla="*/ 63465 h 944776"/>
              <a:gd name="connsiteX7" fmla="*/ 9004041 w 9050694"/>
              <a:gd name="connsiteY7" fmla="*/ 54134 h 944776"/>
              <a:gd name="connsiteX8" fmla="*/ 9041363 w 9050694"/>
              <a:gd name="connsiteY8" fmla="*/ 54134 h 944776"/>
              <a:gd name="connsiteX9" fmla="*/ 9050694 w 9050694"/>
              <a:gd name="connsiteY9" fmla="*/ 54134 h 9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50694" h="944776">
                <a:moveTo>
                  <a:pt x="0" y="72796"/>
                </a:moveTo>
                <a:cubicBezTo>
                  <a:pt x="1220755" y="11369"/>
                  <a:pt x="2441510" y="-50057"/>
                  <a:pt x="3079102" y="63465"/>
                </a:cubicBezTo>
                <a:cubicBezTo>
                  <a:pt x="3716694" y="176987"/>
                  <a:pt x="3581400" y="607750"/>
                  <a:pt x="3825551" y="753930"/>
                </a:cubicBezTo>
                <a:cubicBezTo>
                  <a:pt x="4069702" y="900110"/>
                  <a:pt x="4324739" y="962314"/>
                  <a:pt x="4544008" y="940543"/>
                </a:cubicBezTo>
                <a:cubicBezTo>
                  <a:pt x="4763277" y="918772"/>
                  <a:pt x="4988767" y="744600"/>
                  <a:pt x="5141167" y="623302"/>
                </a:cubicBezTo>
                <a:cubicBezTo>
                  <a:pt x="5293567" y="502004"/>
                  <a:pt x="5302898" y="306061"/>
                  <a:pt x="5458408" y="212755"/>
                </a:cubicBezTo>
                <a:cubicBezTo>
                  <a:pt x="5613918" y="119449"/>
                  <a:pt x="5483289" y="89902"/>
                  <a:pt x="6074228" y="63465"/>
                </a:cubicBezTo>
                <a:cubicBezTo>
                  <a:pt x="6665167" y="37028"/>
                  <a:pt x="9004041" y="54134"/>
                  <a:pt x="9004041" y="54134"/>
                </a:cubicBezTo>
                <a:lnTo>
                  <a:pt x="9041363" y="54134"/>
                </a:lnTo>
                <a:lnTo>
                  <a:pt x="9050694" y="54134"/>
                </a:lnTo>
              </a:path>
            </a:pathLst>
          </a:custGeom>
          <a:noFill/>
          <a:scene3d>
            <a:camera prst="orthographicFront"/>
            <a:lightRig rig="threePt" dir="t"/>
          </a:scene3d>
          <a:sp3d contourW="57150"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4328" y="318255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 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Εικόνα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84" y="255434"/>
            <a:ext cx="1268078" cy="749873"/>
          </a:xfrm>
          <a:prstGeom prst="rect">
            <a:avLst/>
          </a:prstGeom>
        </p:spPr>
      </p:pic>
      <p:sp>
        <p:nvSpPr>
          <p:cNvPr id="46" name="Ορθογώνιο 45"/>
          <p:cNvSpPr/>
          <p:nvPr/>
        </p:nvSpPr>
        <p:spPr>
          <a:xfrm>
            <a:off x="4940506" y="1110529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30 - 32 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89" y="6144775"/>
            <a:ext cx="754140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02260" y="289970"/>
            <a:ext cx="8473751" cy="1025264"/>
          </a:xfrm>
        </p:spPr>
        <p:txBody>
          <a:bodyPr/>
          <a:lstStyle/>
          <a:p>
            <a:r>
              <a:rPr lang="el-GR" b="1" dirty="0" smtClean="0"/>
              <a:t>Το φαινόμενο της θερμικής νησίδας</a:t>
            </a:r>
            <a:endParaRPr lang="el-GR" b="1" dirty="0"/>
          </a:p>
        </p:txBody>
      </p:sp>
      <p:pic>
        <p:nvPicPr>
          <p:cNvPr id="1026" name="Picture 2" descr="Το φαινόμενο της Αστικής Θερμικής Νησίδας - ertnews.g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18319" b="14276"/>
          <a:stretch/>
        </p:blipFill>
        <p:spPr bwMode="auto">
          <a:xfrm>
            <a:off x="422957" y="1477746"/>
            <a:ext cx="11432356" cy="45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676405" y="325057"/>
            <a:ext cx="10759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accent6">
                    <a:lumMod val="50000"/>
                  </a:schemeClr>
                </a:solidFill>
              </a:rPr>
              <a:t>Διαχρονική αξιολόγηση των μεταβολών του κλίματος </a:t>
            </a:r>
            <a:endParaRPr lang="el-GR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l-GR" sz="3200" b="1" dirty="0" smtClean="0">
                <a:solidFill>
                  <a:schemeClr val="accent6">
                    <a:lumMod val="50000"/>
                  </a:schemeClr>
                </a:solidFill>
              </a:rPr>
              <a:t>και </a:t>
            </a:r>
            <a:r>
              <a:rPr lang="el-GR" sz="3200" b="1" dirty="0">
                <a:solidFill>
                  <a:schemeClr val="accent6">
                    <a:lumMod val="50000"/>
                  </a:schemeClr>
                </a:solidFill>
              </a:rPr>
              <a:t>μελέτη της επίδρασης του αστικού πρασίνου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551145" y="1886531"/>
            <a:ext cx="108851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4125" lvl="0" indent="-1254125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l-G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Στόχος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Προσδιορισμός  </a:t>
            </a: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 ρυθμού αλλαγής του κλίματος στις </a:t>
            </a:r>
            <a: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περιοχές </a:t>
            </a: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μελέτης και ποσοτικοποίηση της επίδρασης </a:t>
            </a:r>
            <a: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</a:t>
            </a:r>
            <a:b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αστικού πρασίνου στο κλίμα των πόλεων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51145" y="3659023"/>
            <a:ext cx="11361107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l-G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Μέθοδος: </a:t>
            </a: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Κλιματική διερεύνηση μέσω της ανάλυσης ιστορικών δεδομένων</a:t>
            </a:r>
          </a:p>
          <a:p>
            <a:pPr marL="342900" lvl="0" indent="-342900" algn="just" defTabSz="457200">
              <a:spcBef>
                <a:spcPts val="1000"/>
              </a:spcBef>
              <a:buClr>
                <a:srgbClr val="728653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Εγκατάσταση νέων μετεωρολογικών σταθμών και αισθητήρων</a:t>
            </a:r>
          </a:p>
        </p:txBody>
      </p:sp>
    </p:spTree>
    <p:extLst>
      <p:ext uri="{BB962C8B-B14F-4D97-AF65-F5344CB8AC3E}">
        <p14:creationId xmlns:p14="http://schemas.microsoft.com/office/powerpoint/2010/main" val="39412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85" y="385199"/>
            <a:ext cx="7687722" cy="137781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20" y="2154478"/>
            <a:ext cx="10006626" cy="439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819" y="112162"/>
            <a:ext cx="4112248" cy="81476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95658" y="733246"/>
            <a:ext cx="118245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C00000"/>
                </a:solidFill>
              </a:rPr>
              <a:t>Θερμότερες συνθήκες, σε σύγκριση με παλαιότερα, κυρίως το καλοκαίρι και την άνοιξη.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Αύξηση των μέγιστων </a:t>
            </a:r>
            <a:r>
              <a:rPr lang="el-GR" sz="2800" dirty="0" smtClean="0"/>
              <a:t>θερμοκρασιών</a:t>
            </a:r>
          </a:p>
          <a:p>
            <a:endParaRPr lang="el-G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C00000"/>
                </a:solidFill>
              </a:rPr>
              <a:t>Αύξηση της έντασης των θερμικών επεισοδίων που στις μέρες μας χαρακτηρίζονται από υψηλότερες θερμοκρασίες σε σύγκριση με </a:t>
            </a:r>
            <a:r>
              <a:rPr lang="el-GR" sz="2800" dirty="0" smtClean="0">
                <a:solidFill>
                  <a:srgbClr val="C00000"/>
                </a:solidFill>
              </a:rPr>
              <a:t>παλαιότερα</a:t>
            </a:r>
          </a:p>
          <a:p>
            <a:r>
              <a:rPr lang="el-GR" sz="2800" dirty="0" smtClean="0">
                <a:solidFill>
                  <a:srgbClr val="C00000"/>
                </a:solidFill>
              </a:rPr>
              <a:t> </a:t>
            </a:r>
            <a:endParaRPr lang="el-GR" sz="28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Μη σημαντικές διαφοροποιήσεις ως προς το καθεστώς των </a:t>
            </a:r>
            <a:r>
              <a:rPr lang="el-GR" sz="2800" dirty="0" smtClean="0"/>
              <a:t>βροχοπτώσεων</a:t>
            </a:r>
          </a:p>
          <a:p>
            <a:endParaRPr lang="el-G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C00000"/>
                </a:solidFill>
              </a:rPr>
              <a:t>Στατιστικά σημαντική μείωση της σχετικής υγρασίας σε επίπεδο έτους και εποχικά κυρίως το καλοκαίρι </a:t>
            </a:r>
            <a:endParaRPr lang="el-GR" sz="2800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l-GR" sz="28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/>
              <a:t>Μείωση των ταχυτήτων ανέμου πιθανώς εξαιτίας της επίδρασης της δόμησης που επηρεάζει την τραχύτητα της εδαφικής επιφάνειας.</a:t>
            </a:r>
          </a:p>
        </p:txBody>
      </p:sp>
    </p:spTree>
    <p:extLst>
      <p:ext uri="{BB962C8B-B14F-4D97-AF65-F5344CB8AC3E}">
        <p14:creationId xmlns:p14="http://schemas.microsoft.com/office/powerpoint/2010/main" val="22094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590</Words>
  <Application>Microsoft Office PowerPoint</Application>
  <PresentationFormat>Ευρεία οθόνη</PresentationFormat>
  <Paragraphs>136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Wingdings</vt:lpstr>
      <vt:lpstr>Θέμα του Office</vt:lpstr>
      <vt:lpstr>1_Θέμα του Office</vt:lpstr>
      <vt:lpstr>2_Θέμα του Office</vt:lpstr>
      <vt:lpstr>3_Θέμα του Office</vt:lpstr>
      <vt:lpstr>ΑΣΤΙΚΟ ΠΡΑΣΙΝΟ ΚΑΙ ΚΛΙΜΑΤΙΚΕΣ ΠΡΟΚΛΗΣΕΙΣ</vt:lpstr>
      <vt:lpstr>ΤΟ ΚΛΙΜΑΤΙΚΟ ΠΛΑΙΣΙΟ  ΤΩΝ ΕΛΛΗΝΙΚΩΝ ΠΟΛΕΩΝ</vt:lpstr>
      <vt:lpstr>Παρουσίαση του PowerPoint</vt:lpstr>
      <vt:lpstr>Παρουσίαση του PowerPoint</vt:lpstr>
      <vt:lpstr>Παρουσίαση του PowerPoint</vt:lpstr>
      <vt:lpstr>Το φαινόμενο της θερμικής νησίδας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ΑΣΤΙΚΟ ΠΡΑΣΙΝΟ ΚΑΙ ΚΛΙΜΑΤΙΚΕΣ ΠΡΟΚΛΗΣΕΙΣ</dc:title>
  <dc:creator>user</dc:creator>
  <cp:lastModifiedBy>user</cp:lastModifiedBy>
  <cp:revision>93</cp:revision>
  <dcterms:created xsi:type="dcterms:W3CDTF">2024-02-14T07:57:00Z</dcterms:created>
  <dcterms:modified xsi:type="dcterms:W3CDTF">2024-02-29T07:21:40Z</dcterms:modified>
</cp:coreProperties>
</file>